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9"/>
  </p:notesMasterIdLst>
  <p:sldIdLst>
    <p:sldId id="820" r:id="rId5"/>
    <p:sldId id="930" r:id="rId6"/>
    <p:sldId id="732" r:id="rId7"/>
    <p:sldId id="935" r:id="rId8"/>
    <p:sldId id="936" r:id="rId9"/>
    <p:sldId id="945" r:id="rId10"/>
    <p:sldId id="931" r:id="rId11"/>
    <p:sldId id="937" r:id="rId12"/>
    <p:sldId id="938" r:id="rId13"/>
    <p:sldId id="933" r:id="rId14"/>
    <p:sldId id="943" r:id="rId15"/>
    <p:sldId id="947" r:id="rId16"/>
    <p:sldId id="946" r:id="rId17"/>
    <p:sldId id="94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6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71"/>
    <p:restoredTop sz="95073"/>
  </p:normalViewPr>
  <p:slideViewPr>
    <p:cSldViewPr snapToGrid="0" snapToObjects="1">
      <p:cViewPr varScale="1">
        <p:scale>
          <a:sx n="122" d="100"/>
          <a:sy n="122" d="100"/>
        </p:scale>
        <p:origin x="304" y="208"/>
      </p:cViewPr>
      <p:guideLst>
        <p:guide orient="horz" pos="236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tiff>
</file>

<file path=ppt/media/image18.png>
</file>

<file path=ppt/media/image19.png>
</file>

<file path=ppt/media/image2.png>
</file>

<file path=ppt/media/image20.tiff>
</file>

<file path=ppt/media/image3.jpeg>
</file>

<file path=ppt/media/image4.jp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B5FD08-FE4A-C442-98EA-94CECDCB6B5F}" type="datetimeFigureOut">
              <a:rPr lang="en-US" smtClean="0"/>
              <a:t>10/9/19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846FE-1C96-AE47-ADF7-E3DEC4F93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01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ourselves</a:t>
            </a:r>
          </a:p>
          <a:p>
            <a:endParaRPr lang="en-US" dirty="0"/>
          </a:p>
          <a:p>
            <a:r>
              <a:rPr lang="en-US" dirty="0"/>
              <a:t>Mention that slides will be made available!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1C0C35-A9A2-4EFD-9BAF-1E52E29E03D1}" type="slidenum">
              <a:rPr kumimoji="0" lang="de-CH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CH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46840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36121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95603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76934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705118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04543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965210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51479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263321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64734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1969" y="620713"/>
            <a:ext cx="11328062" cy="280828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4563876"/>
            <a:ext cx="11328400" cy="1673412"/>
          </a:xfrm>
          <a:solidFill>
            <a:schemeClr val="bg2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09/10/2019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3429000"/>
            <a:ext cx="11328400" cy="1152128"/>
          </a:xfrm>
          <a:solidFill>
            <a:schemeClr val="bg2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4494257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apitelauftak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1" y="612002"/>
            <a:ext cx="11328400" cy="5616575"/>
          </a:xfrm>
          <a:solidFill>
            <a:schemeClr val="tx1"/>
          </a:solidFill>
        </p:spPr>
        <p:txBody>
          <a:bodyPr lIns="144000" tIns="450000" bIns="0" anchor="t" anchorCtr="0"/>
          <a:lstStyle>
            <a:lvl1pPr>
              <a:lnSpc>
                <a:spcPct val="113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09/10/2019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942063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BC8F4-3561-954F-9BE3-50273AFB3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596" y="1122363"/>
            <a:ext cx="9142809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2DD62F-69C9-7B4C-9488-DBE22FF43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596" y="3602038"/>
            <a:ext cx="9142809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1CBDC-01C5-EA40-BDAE-2C634F136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09/10/2019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C730E-EED2-C04A-B28F-6C3CA8E20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0E087-406B-EE4A-8ACD-0F4A69FD3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9700764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09/10/2019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020862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4823307"/>
            <a:ext cx="11328400" cy="1013969"/>
          </a:xfrm>
          <a:solidFill>
            <a:schemeClr val="bg2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5809755"/>
            <a:ext cx="11328400" cy="427535"/>
          </a:xfrm>
          <a:solidFill>
            <a:schemeClr val="bg2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09/10/2019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3"/>
            <a:ext cx="113284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0797414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4823307"/>
            <a:ext cx="113284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5809755"/>
            <a:ext cx="113284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09/10/2019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5"/>
            <a:ext cx="113284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138974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0" y="620714"/>
            <a:ext cx="113283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90501" y="152402"/>
            <a:ext cx="11811000" cy="612775"/>
            <a:chOff x="142875" y="152400"/>
            <a:chExt cx="8858250" cy="612775"/>
          </a:xfrm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3306" cy="1704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1063256"/>
            <a:ext cx="113283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8963731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1" y="2024064"/>
            <a:ext cx="11328400" cy="42100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09/10/2019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0290137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31800" y="2024065"/>
            <a:ext cx="5472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8022" y="2024065"/>
            <a:ext cx="5472178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09/10/2019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63160615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09/10/2019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4581091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09/10/2019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3"/>
            <a:ext cx="113284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6495981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auftak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09/10/2019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3" hasCustomPrompt="1"/>
          </p:nvPr>
        </p:nvSpPr>
        <p:spPr>
          <a:xfrm>
            <a:off x="431801" y="1565138"/>
            <a:ext cx="11328400" cy="4672150"/>
          </a:xfrm>
          <a:solidFill>
            <a:schemeClr val="tx1"/>
          </a:solidFill>
        </p:spPr>
        <p:txBody>
          <a:bodyPr lIns="144000" tIns="450000"/>
          <a:lstStyle>
            <a:lvl1pPr marL="0" indent="0">
              <a:lnSpc>
                <a:spcPct val="114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Inhalt und Hintergrundfarbe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1" y="612000"/>
            <a:ext cx="11328400" cy="972000"/>
          </a:xfrm>
          <a:solidFill>
            <a:schemeClr val="tx1"/>
          </a:solidFill>
        </p:spPr>
        <p:txBody>
          <a:bodyPr lIns="140400"/>
          <a:lstStyle>
            <a:lvl1pPr>
              <a:lnSpc>
                <a:spcPct val="100000"/>
              </a:lnSpc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</p:spTree>
    <p:extLst>
      <p:ext uri="{BB962C8B-B14F-4D97-AF65-F5344CB8AC3E}">
        <p14:creationId xmlns:p14="http://schemas.microsoft.com/office/powerpoint/2010/main" val="274884494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 userDrawn="1"/>
        </p:nvGrpSpPr>
        <p:grpSpPr>
          <a:xfrm>
            <a:off x="190500" y="152402"/>
            <a:ext cx="11812801" cy="612775"/>
            <a:chOff x="142874" y="152400"/>
            <a:chExt cx="8859601" cy="612775"/>
          </a:xfrm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1900" cy="17014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583499" y="6308726"/>
            <a:ext cx="81609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09/10/2019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6001" y="6308726"/>
            <a:ext cx="427815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501802" y="6308726"/>
            <a:ext cx="3556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1800" y="2024064"/>
            <a:ext cx="11311917" cy="421004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11413132" y="6300190"/>
            <a:ext cx="141277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446011" y="6300189"/>
            <a:ext cx="141277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0" rIns="144000" bIns="0" rtlCol="0" anchor="b" anchorCtr="0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5" name="Textfeld 6"/>
          <p:cNvSpPr txBox="1"/>
          <p:nvPr userDrawn="1"/>
        </p:nvSpPr>
        <p:spPr>
          <a:xfrm>
            <a:off x="1372137" y="6308727"/>
            <a:ext cx="4723863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de-CH" sz="800" b="1" dirty="0"/>
              <a:t>Scientific IT Services</a:t>
            </a:r>
            <a:endParaRPr lang="de-CH" sz="800" dirty="0"/>
          </a:p>
        </p:txBody>
      </p:sp>
      <p:pic>
        <p:nvPicPr>
          <p:cNvPr id="17" name="Grafik 1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976" y="6352617"/>
            <a:ext cx="780403" cy="39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74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3" r:id="rId11"/>
    <p:sldLayoutId id="2147483690" r:id="rId12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u.ethz.ch/YFH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tiff"/><Relationship Id="rId5" Type="http://schemas.openxmlformats.org/officeDocument/2006/relationships/image" Target="../media/image17.tiff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s://github.com/gwastro/o2-bbh-pe/blob/master/data_release_o2_bbh_pe.ipynb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csd-ccbb/jupyter-genomics/blob/master/notebooks/networkAnalysis/TCGA_clustering_OV/TCGA_clustering_OV.ipynb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ybinder.org/" TargetMode="External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jupyter.org/try" TargetMode="External"/><Relationship Id="rId5" Type="http://schemas.openxmlformats.org/officeDocument/2006/relationships/hyperlink" Target="https://notebooks.egi.eu/hub/login" TargetMode="External"/><Relationship Id="rId4" Type="http://schemas.openxmlformats.org/officeDocument/2006/relationships/hyperlink" Target="https://colab.research.google.com/notebook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distribution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python.org/download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/>
          <p:cNvSpPr>
            <a:spLocks noGrp="1"/>
          </p:cNvSpPr>
          <p:nvPr>
            <p:ph type="subTitle" idx="1"/>
          </p:nvPr>
        </p:nvSpPr>
        <p:spPr>
          <a:xfrm>
            <a:off x="431801" y="4249271"/>
            <a:ext cx="11328400" cy="1988017"/>
          </a:xfrm>
        </p:spPr>
        <p:txBody>
          <a:bodyPr/>
          <a:lstStyle/>
          <a:p>
            <a:r>
              <a:rPr lang="de-CH" dirty="0"/>
              <a:t>Henry Lütcke</a:t>
            </a:r>
          </a:p>
          <a:p>
            <a:r>
              <a:rPr lang="de-CH" i="1" dirty="0"/>
              <a:t>Scientific IT Services, ETH </a:t>
            </a:r>
            <a:r>
              <a:rPr lang="de-CH" i="1" dirty="0" err="1"/>
              <a:t>Zurich</a:t>
            </a:r>
            <a:endParaRPr lang="de-CH" i="1" dirty="0"/>
          </a:p>
          <a:p>
            <a:endParaRPr lang="de-CH" i="1" dirty="0"/>
          </a:p>
          <a:p>
            <a:r>
              <a:rPr lang="de-CH" i="1" dirty="0"/>
              <a:t>openBIS Training, 09.10.2019</a:t>
            </a:r>
          </a:p>
          <a:p>
            <a:pPr>
              <a:spcBef>
                <a:spcPts val="1100"/>
              </a:spcBef>
            </a:pPr>
            <a:r>
              <a:rPr lang="de-CH" i="1" dirty="0" err="1"/>
              <a:t>Slides</a:t>
            </a:r>
            <a:r>
              <a:rPr lang="de-CH" i="1" dirty="0"/>
              <a:t> / </a:t>
            </a:r>
            <a:r>
              <a:rPr lang="de-CH" i="1" dirty="0" err="1"/>
              <a:t>materials</a:t>
            </a:r>
            <a:r>
              <a:rPr lang="de-CH" i="1" dirty="0"/>
              <a:t>: </a:t>
            </a:r>
            <a:r>
              <a:rPr lang="en-US" dirty="0">
                <a:solidFill>
                  <a:srgbClr val="FFFF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http://u.ethz.ch/YFHNg</a:t>
            </a:r>
            <a:r>
              <a:rPr lang="de-CH" i="1" dirty="0"/>
              <a:t> </a:t>
            </a:r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09/10/2019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</a:p>
        </p:txBody>
      </p:sp>
      <p:sp>
        <p:nvSpPr>
          <p:cNvPr id="6" name="Titel 5"/>
          <p:cNvSpPr>
            <a:spLocks noGrp="1"/>
          </p:cNvSpPr>
          <p:nvPr>
            <p:ph type="ctrTitle"/>
          </p:nvPr>
        </p:nvSpPr>
        <p:spPr>
          <a:xfrm>
            <a:off x="431801" y="3429000"/>
            <a:ext cx="11328400" cy="820271"/>
          </a:xfrm>
        </p:spPr>
        <p:txBody>
          <a:bodyPr/>
          <a:lstStyle/>
          <a:p>
            <a:r>
              <a:rPr lang="en-GB"/>
              <a:t>Analyzing openBIS datasets with Jupyter &amp; MATLAB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9A753A-1E76-B04D-8E94-8127328E0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00632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Combining openBIS &amp; Jupyter notebooks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09/10/2019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10</a:t>
            </a:fld>
            <a:endParaRPr lang="de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8D79EBD-7335-5E47-93AE-3175FD232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0254" y="889009"/>
            <a:ext cx="2969644" cy="3441074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DF1A72D-29CA-6543-B633-4801D9809A47}"/>
              </a:ext>
            </a:extLst>
          </p:cNvPr>
          <p:cNvGrpSpPr/>
          <p:nvPr/>
        </p:nvGrpSpPr>
        <p:grpSpPr>
          <a:xfrm>
            <a:off x="1574342" y="2519718"/>
            <a:ext cx="4148322" cy="1810365"/>
            <a:chOff x="1574342" y="2519718"/>
            <a:chExt cx="4148322" cy="181036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4BD5118-A1D6-0744-BDC7-AA903DD63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74342" y="2519718"/>
              <a:ext cx="4148322" cy="181036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7A49A1C-8F90-7C49-A7C4-8EBC96E4D6D5}"/>
                </a:ext>
              </a:extLst>
            </p:cNvPr>
            <p:cNvSpPr/>
            <p:nvPr/>
          </p:nvSpPr>
          <p:spPr>
            <a:xfrm>
              <a:off x="3648503" y="4136065"/>
              <a:ext cx="2074161" cy="1940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0946310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09/10/2019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14202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openBIS: data management + ELN-LIMS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Jupyter: interactive, reproducible data analysis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openBIS + Jupyter: full provenance tracking of data, analysis and results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9BDCC8A-99FD-E24F-9636-AC8065A58836}"/>
              </a:ext>
            </a:extLst>
          </p:cNvPr>
          <p:cNvGrpSpPr/>
          <p:nvPr/>
        </p:nvGrpSpPr>
        <p:grpSpPr>
          <a:xfrm>
            <a:off x="3311530" y="3043919"/>
            <a:ext cx="5093708" cy="3693521"/>
            <a:chOff x="3311530" y="3043919"/>
            <a:chExt cx="5093708" cy="3693521"/>
          </a:xfrm>
        </p:grpSpPr>
        <p:sp>
          <p:nvSpPr>
            <p:cNvPr id="7" name="Cloud 6">
              <a:extLst>
                <a:ext uri="{FF2B5EF4-FFF2-40B4-BE49-F238E27FC236}">
                  <a16:creationId xmlns:a16="http://schemas.microsoft.com/office/drawing/2014/main" id="{BC1A28D0-AF90-2048-BD3B-2CA32CE15D66}"/>
                </a:ext>
              </a:extLst>
            </p:cNvPr>
            <p:cNvSpPr/>
            <p:nvPr/>
          </p:nvSpPr>
          <p:spPr>
            <a:xfrm>
              <a:off x="4895572" y="3043919"/>
              <a:ext cx="2004548" cy="1140540"/>
            </a:xfrm>
            <a:prstGeom prst="cloud">
              <a:avLst/>
            </a:prstGeom>
            <a:solidFill>
              <a:srgbClr val="1F407A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5C84579-D703-C243-8772-4AF4B7118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25295" y="3468943"/>
              <a:ext cx="1313793" cy="571500"/>
            </a:xfrm>
            <a:prstGeom prst="rect">
              <a:avLst/>
            </a:prstGeom>
          </p:spPr>
        </p:pic>
        <p:sp>
          <p:nvSpPr>
            <p:cNvPr id="9" name="Curved Left Arrow 8">
              <a:extLst>
                <a:ext uri="{FF2B5EF4-FFF2-40B4-BE49-F238E27FC236}">
                  <a16:creationId xmlns:a16="http://schemas.microsoft.com/office/drawing/2014/main" id="{75877490-CD2F-124F-B98F-533CC18878AB}"/>
                </a:ext>
              </a:extLst>
            </p:cNvPr>
            <p:cNvSpPr/>
            <p:nvPr/>
          </p:nvSpPr>
          <p:spPr>
            <a:xfrm>
              <a:off x="695507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Curved Left Arrow 12">
              <a:extLst>
                <a:ext uri="{FF2B5EF4-FFF2-40B4-BE49-F238E27FC236}">
                  <a16:creationId xmlns:a16="http://schemas.microsoft.com/office/drawing/2014/main" id="{BA0AE5B7-3287-034E-B088-413839854F45}"/>
                </a:ext>
              </a:extLst>
            </p:cNvPr>
            <p:cNvSpPr/>
            <p:nvPr/>
          </p:nvSpPr>
          <p:spPr>
            <a:xfrm rot="10800000">
              <a:off x="402986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5F4805-5FB4-8645-A227-C31024EF86B4}"/>
                </a:ext>
              </a:extLst>
            </p:cNvPr>
            <p:cNvSpPr txBox="1"/>
            <p:nvPr/>
          </p:nvSpPr>
          <p:spPr>
            <a:xfrm rot="5400000">
              <a:off x="7252358" y="4483169"/>
              <a:ext cx="165942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Retrieve Data </a:t>
              </a:r>
            </a:p>
            <a:p>
              <a:pPr algn="ctr"/>
              <a:r>
                <a:rPr lang="en-US" dirty="0"/>
                <a:t>&amp; Metadata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6D6CFB-571E-704C-A0B1-0C442300113B}"/>
                </a:ext>
              </a:extLst>
            </p:cNvPr>
            <p:cNvSpPr txBox="1"/>
            <p:nvPr/>
          </p:nvSpPr>
          <p:spPr>
            <a:xfrm rot="16200000">
              <a:off x="2657505" y="4483169"/>
              <a:ext cx="19543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Upload Results</a:t>
              </a:r>
            </a:p>
            <a:p>
              <a:pPr algn="ctr"/>
              <a:r>
                <a:rPr lang="en-US" dirty="0"/>
                <a:t>Update Metadata</a:t>
              </a:r>
            </a:p>
          </p:txBody>
        </p:sp>
        <p:grpSp>
          <p:nvGrpSpPr>
            <p:cNvPr id="16" name="Google Shape;248;p28">
              <a:extLst>
                <a:ext uri="{FF2B5EF4-FFF2-40B4-BE49-F238E27FC236}">
                  <a16:creationId xmlns:a16="http://schemas.microsoft.com/office/drawing/2014/main" id="{31F8E612-A7C4-964B-9A2D-B4B4B0B6152A}"/>
                </a:ext>
              </a:extLst>
            </p:cNvPr>
            <p:cNvGrpSpPr/>
            <p:nvPr/>
          </p:nvGrpSpPr>
          <p:grpSpPr>
            <a:xfrm>
              <a:off x="5737664" y="3135275"/>
              <a:ext cx="688252" cy="612169"/>
              <a:chOff x="2364641" y="1505176"/>
              <a:chExt cx="854288" cy="707878"/>
            </a:xfrm>
          </p:grpSpPr>
          <p:pic>
            <p:nvPicPr>
              <p:cNvPr id="17" name="Google Shape;249;p28">
                <a:extLst>
                  <a:ext uri="{FF2B5EF4-FFF2-40B4-BE49-F238E27FC236}">
                    <a16:creationId xmlns:a16="http://schemas.microsoft.com/office/drawing/2014/main" id="{1FF15A50-83FE-6443-80F9-1555F3EF4783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640680" y="1505176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" name="Google Shape;250;p28">
                <a:extLst>
                  <a:ext uri="{FF2B5EF4-FFF2-40B4-BE49-F238E27FC236}">
                    <a16:creationId xmlns:a16="http://schemas.microsoft.com/office/drawing/2014/main" id="{65B21CDF-7B18-614A-B18F-5196177488D9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779630" y="1676543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" name="Google Shape;251;p28">
                <a:extLst>
                  <a:ext uri="{FF2B5EF4-FFF2-40B4-BE49-F238E27FC236}">
                    <a16:creationId xmlns:a16="http://schemas.microsoft.com/office/drawing/2014/main" id="{6F9D3D92-438A-A947-B546-E9D590DD348B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364641" y="1505177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252;p28">
                <a:extLst>
                  <a:ext uri="{FF2B5EF4-FFF2-40B4-BE49-F238E27FC236}">
                    <a16:creationId xmlns:a16="http://schemas.microsoft.com/office/drawing/2014/main" id="{96FAE773-458E-9740-8823-B7F8EA305132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435692" y="1651339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" name="Google Shape;253;p28">
                <a:extLst>
                  <a:ext uri="{FF2B5EF4-FFF2-40B4-BE49-F238E27FC236}">
                    <a16:creationId xmlns:a16="http://schemas.microsoft.com/office/drawing/2014/main" id="{2AEDFC92-B177-BF4F-8C6D-17D53EFADD5F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563466" y="1822490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792ABDE-851B-3845-878E-C17F8C5FF7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7800"/>
            <a:stretch/>
          </p:blipFill>
          <p:spPr>
            <a:xfrm>
              <a:off x="4838267" y="5858688"/>
              <a:ext cx="1392888" cy="878752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CB19D72-072B-F04E-9FF2-E0439DE4379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32850" y="5182468"/>
              <a:ext cx="995852" cy="11539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849243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</p:spPr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09/10/2019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968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b="1" dirty="0"/>
              <a:t>Option 1: From Jupyter to openBIS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Install the Jupyter extension for openBIS: </a:t>
            </a:r>
            <a:r>
              <a:rPr lang="en-US" i="1" dirty="0">
                <a:latin typeface="Helvetica Oblique" pitchFamily="2" charset="0"/>
              </a:rPr>
              <a:t>pip install --upgrade </a:t>
            </a:r>
            <a:r>
              <a:rPr lang="en-US" i="1" dirty="0" err="1">
                <a:latin typeface="Helvetica Oblique" pitchFamily="2" charset="0"/>
              </a:rPr>
              <a:t>jupyter</a:t>
            </a:r>
            <a:r>
              <a:rPr lang="en-US" i="1" dirty="0">
                <a:latin typeface="Helvetica Oblique" pitchFamily="2" charset="0"/>
              </a:rPr>
              <a:t>-</a:t>
            </a:r>
            <a:r>
              <a:rPr lang="en-US" i="1" dirty="0" err="1">
                <a:latin typeface="Helvetica Oblique" pitchFamily="2" charset="0"/>
              </a:rPr>
              <a:t>openbis</a:t>
            </a:r>
            <a:r>
              <a:rPr lang="en-US" i="1" dirty="0">
                <a:latin typeface="Helvetica Oblique" pitchFamily="2" charset="0"/>
              </a:rPr>
              <a:t>-extension</a:t>
            </a:r>
            <a:endParaRPr lang="en-US" sz="2000" i="1" dirty="0">
              <a:latin typeface="Helvetica Oblique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A92403-E028-7B46-B5F1-AA219B05CC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167"/>
          <a:stretch/>
        </p:blipFill>
        <p:spPr>
          <a:xfrm>
            <a:off x="897147" y="3021833"/>
            <a:ext cx="10397706" cy="2294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52C3785-B84B-064B-BA25-3F7C98510FB8}"/>
              </a:ext>
            </a:extLst>
          </p:cNvPr>
          <p:cNvSpPr/>
          <p:nvPr/>
        </p:nvSpPr>
        <p:spPr>
          <a:xfrm>
            <a:off x="6574197" y="3740495"/>
            <a:ext cx="827267" cy="25353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</p:spTree>
    <p:extLst>
      <p:ext uri="{BB962C8B-B14F-4D97-AF65-F5344CB8AC3E}">
        <p14:creationId xmlns:p14="http://schemas.microsoft.com/office/powerpoint/2010/main" val="15412226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</p:spPr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09/10/2019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496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b="1" dirty="0"/>
              <a:t>Option 2: From openBIS to Jupyter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CD6037B-44C4-A145-BF11-5A1398B72B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068"/>
          <a:stretch/>
        </p:blipFill>
        <p:spPr>
          <a:xfrm>
            <a:off x="1590816" y="1975892"/>
            <a:ext cx="8991161" cy="4425701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578417F5-6578-BA4D-9E63-2133E55F62EF}"/>
              </a:ext>
            </a:extLst>
          </p:cNvPr>
          <p:cNvSpPr/>
          <p:nvPr/>
        </p:nvSpPr>
        <p:spPr>
          <a:xfrm>
            <a:off x="6310856" y="2518656"/>
            <a:ext cx="276936" cy="229093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E79B1BC-781C-054E-818E-9182C2860FFC}"/>
              </a:ext>
            </a:extLst>
          </p:cNvPr>
          <p:cNvSpPr/>
          <p:nvPr/>
        </p:nvSpPr>
        <p:spPr>
          <a:xfrm>
            <a:off x="8610031" y="2615006"/>
            <a:ext cx="1857801" cy="42844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</p:spTree>
    <p:extLst>
      <p:ext uri="{BB962C8B-B14F-4D97-AF65-F5344CB8AC3E}">
        <p14:creationId xmlns:p14="http://schemas.microsoft.com/office/powerpoint/2010/main" val="15378255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openBIS with MATLAB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09/10/2019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14</a:t>
            </a:fld>
            <a:endParaRPr lang="de-DE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DF1A72D-29CA-6543-B633-4801D9809A47}"/>
              </a:ext>
            </a:extLst>
          </p:cNvPr>
          <p:cNvGrpSpPr/>
          <p:nvPr/>
        </p:nvGrpSpPr>
        <p:grpSpPr>
          <a:xfrm>
            <a:off x="1574342" y="2519718"/>
            <a:ext cx="4148322" cy="1810365"/>
            <a:chOff x="1574342" y="2519718"/>
            <a:chExt cx="4148322" cy="181036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4BD5118-A1D6-0744-BDC7-AA903DD63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74342" y="2519718"/>
              <a:ext cx="4148322" cy="181036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7A49A1C-8F90-7C49-A7C4-8EBC96E4D6D5}"/>
                </a:ext>
              </a:extLst>
            </p:cNvPr>
            <p:cNvSpPr/>
            <p:nvPr/>
          </p:nvSpPr>
          <p:spPr>
            <a:xfrm>
              <a:off x="3648503" y="4136065"/>
              <a:ext cx="2074161" cy="1940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9205378-FA0D-6442-B3A8-9772A21E8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9338" y="938190"/>
            <a:ext cx="3248446" cy="291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20717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Jupyter notebooks?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09/10/2019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</a:t>
            </a:fld>
            <a:endParaRPr lang="de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13C710-7C59-7A42-9369-604F4755F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774" y="854407"/>
            <a:ext cx="3233718" cy="374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10439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Why</a:t>
            </a:r>
            <a:r>
              <a:rPr lang="de-CH" dirty="0"/>
              <a:t> Jupyter </a:t>
            </a:r>
            <a:r>
              <a:rPr lang="de-CH" dirty="0" err="1"/>
              <a:t>notebooks</a:t>
            </a:r>
            <a:r>
              <a:rPr lang="de-CH" dirty="0"/>
              <a:t>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09/10/2019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310329"/>
            <a:ext cx="11156375" cy="871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Jupyter notebooks combine documentation, code, input and output generated by the code</a:t>
            </a:r>
            <a:br>
              <a:rPr lang="en-US" sz="1798" dirty="0"/>
            </a:br>
            <a:r>
              <a:rPr lang="en-US" sz="1798" dirty="0"/>
              <a:t>(e.g. graphs, plots, images, videos)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8AED60-4618-674B-A15E-6F66DEB80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508" y="2273010"/>
            <a:ext cx="9582615" cy="410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93168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Why</a:t>
            </a:r>
            <a:r>
              <a:rPr lang="de-CH" dirty="0"/>
              <a:t> Jupyter </a:t>
            </a:r>
            <a:r>
              <a:rPr lang="de-CH" dirty="0" err="1"/>
              <a:t>notebooks</a:t>
            </a:r>
            <a:r>
              <a:rPr lang="de-CH" dirty="0"/>
              <a:t>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7962AFB-9C86-2A4F-AE5E-FA2E5A11CAF9}"/>
              </a:ext>
            </a:extLst>
          </p:cNvPr>
          <p:cNvSpPr/>
          <p:nvPr/>
        </p:nvSpPr>
        <p:spPr>
          <a:xfrm>
            <a:off x="396608" y="1310329"/>
            <a:ext cx="11156375" cy="336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Jupyter notebooks combine documentation, code, input and output generated by the code</a:t>
            </a:r>
            <a:br>
              <a:rPr lang="en-US" sz="1798" dirty="0"/>
            </a:br>
            <a:r>
              <a:rPr lang="en-US" sz="1798" dirty="0"/>
              <a:t>(e.g. graphs, plots, images, videos)</a:t>
            </a:r>
            <a:endParaRPr lang="en-US" sz="1799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Useful for interactive / exploratory data analysis and reproducibility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&gt; 40 programming languages supported (</a:t>
            </a:r>
            <a:r>
              <a:rPr lang="en-US" sz="1798" b="1" dirty="0"/>
              <a:t>Ju</a:t>
            </a:r>
            <a:r>
              <a:rPr lang="en-US" sz="1798" dirty="0"/>
              <a:t>lia, </a:t>
            </a:r>
            <a:r>
              <a:rPr lang="en-US" sz="1798" b="1" dirty="0"/>
              <a:t>Pyt</a:t>
            </a:r>
            <a:r>
              <a:rPr lang="en-US" sz="1798" dirty="0"/>
              <a:t>hon, </a:t>
            </a:r>
            <a:r>
              <a:rPr lang="en-US" sz="1798" b="1" dirty="0"/>
              <a:t>R</a:t>
            </a:r>
            <a:r>
              <a:rPr lang="en-US" sz="1798" dirty="0"/>
              <a:t>, Scala, Matlab, </a:t>
            </a:r>
            <a:r>
              <a:rPr lang="en-US" sz="1798" dirty="0" err="1"/>
              <a:t>etc</a:t>
            </a:r>
            <a:r>
              <a:rPr lang="en-US" sz="1798" dirty="0"/>
              <a:t>)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Different programming languages can be mixed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Easily share code, documentation and results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It can even act as a modern lab notebook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Modern, web-based UI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09/10/2019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74078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Jupyter </a:t>
            </a:r>
            <a:r>
              <a:rPr lang="de-CH" dirty="0" err="1"/>
              <a:t>notebook</a:t>
            </a:r>
            <a:r>
              <a:rPr lang="de-CH" dirty="0"/>
              <a:t> </a:t>
            </a:r>
            <a:r>
              <a:rPr lang="de-CH" dirty="0" err="1"/>
              <a:t>examples</a:t>
            </a:r>
            <a:endParaRPr lang="de-CH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09/10/2019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6963C8-17D0-2E4F-B103-DBE3CFC4A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2" y="1913860"/>
            <a:ext cx="6892691" cy="486317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141C11-E3EF-C94F-A4A5-3996328841E6}"/>
              </a:ext>
            </a:extLst>
          </p:cNvPr>
          <p:cNvSpPr txBox="1"/>
          <p:nvPr/>
        </p:nvSpPr>
        <p:spPr>
          <a:xfrm>
            <a:off x="95691" y="1421306"/>
            <a:ext cx="3211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linkClick r:id="rId4"/>
              </a:rPr>
              <a:t>Gravitational wave physics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1DE187-C419-3448-A4DB-2490974E86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399" y="765536"/>
            <a:ext cx="4962378" cy="37193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144B80-2561-0D4F-87E4-A9E5A0107A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0181" y="3876624"/>
            <a:ext cx="2953596" cy="290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9137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Jupyter </a:t>
            </a:r>
            <a:r>
              <a:rPr lang="de-CH" dirty="0" err="1"/>
              <a:t>notebook</a:t>
            </a:r>
            <a:r>
              <a:rPr lang="de-CH" dirty="0"/>
              <a:t> </a:t>
            </a:r>
            <a:r>
              <a:rPr lang="de-CH" dirty="0" err="1"/>
              <a:t>examples</a:t>
            </a:r>
            <a:endParaRPr lang="de-CH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09/10/2019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41C11-E3EF-C94F-A4A5-3996328841E6}"/>
              </a:ext>
            </a:extLst>
          </p:cNvPr>
          <p:cNvSpPr txBox="1"/>
          <p:nvPr/>
        </p:nvSpPr>
        <p:spPr>
          <a:xfrm>
            <a:off x="95691" y="1421306"/>
            <a:ext cx="3082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linkClick r:id="rId3"/>
              </a:rPr>
              <a:t>Cancer genomics analysis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14229C-D707-3449-BEB5-1129D07CAA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66" y="1858799"/>
            <a:ext cx="6974958" cy="49182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F16C7B-6D17-AC42-B6C5-1BF04109E2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0656" y="792373"/>
            <a:ext cx="4961862" cy="51031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A0236A6-B7BC-F448-A62A-1A4AB298C6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01740" y="4053307"/>
            <a:ext cx="3350353" cy="280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3766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Options for running Jupyter notebooks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09/10/2019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7</a:t>
            </a:fld>
            <a:endParaRPr lang="de-DE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C3AD9CD-0640-A945-8C75-D4FB6B4E93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23417890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Options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running</a:t>
            </a:r>
            <a:r>
              <a:rPr lang="de-CH" dirty="0"/>
              <a:t>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09/10/2019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3964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Local installation on your computer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Dedicated </a:t>
            </a:r>
            <a:r>
              <a:rPr lang="en-US" sz="2000" dirty="0" err="1"/>
              <a:t>JupyterHub</a:t>
            </a:r>
            <a:r>
              <a:rPr lang="en-US" sz="2000" dirty="0"/>
              <a:t> server (e.g. running on virtual machine in the cloud)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Public cloud-based offerings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 err="1"/>
              <a:t>MyBinder</a:t>
            </a:r>
            <a:r>
              <a:rPr lang="en-US" sz="1799" dirty="0"/>
              <a:t>: </a:t>
            </a:r>
            <a:r>
              <a:rPr lang="en-US" dirty="0">
                <a:hlinkClick r:id="rId3"/>
              </a:rPr>
              <a:t>https://mybinder.org/</a:t>
            </a:r>
            <a:endParaRPr lang="en-US" dirty="0"/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/>
              <a:t>Google cloud: </a:t>
            </a:r>
            <a:r>
              <a:rPr lang="en-US" dirty="0">
                <a:hlinkClick r:id="rId4"/>
              </a:rPr>
              <a:t>https://colab.research.google.com/notebooks</a:t>
            </a:r>
            <a:endParaRPr lang="en-US" dirty="0"/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/>
              <a:t>EGI Notebooks: </a:t>
            </a:r>
            <a:r>
              <a:rPr lang="en-US" dirty="0">
                <a:hlinkClick r:id="rId5"/>
              </a:rPr>
              <a:t>https://notebooks.egi.eu/hub/login</a:t>
            </a:r>
            <a:endParaRPr lang="en-US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To get started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dirty="0">
                <a:hlinkClick r:id="rId6"/>
              </a:rPr>
              <a:t>https://jupyter.org/try</a:t>
            </a:r>
            <a:endParaRPr lang="en-US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endParaRPr lang="en-US" sz="1799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9832CB-DCBF-EF46-9B0B-C88A6CD52F8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311" t="4937" r="5428" b="8445"/>
          <a:stretch/>
        </p:blipFill>
        <p:spPr>
          <a:xfrm>
            <a:off x="4103649" y="4283320"/>
            <a:ext cx="2419814" cy="253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9870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Local</a:t>
            </a:r>
            <a:r>
              <a:rPr lang="de-CH" dirty="0"/>
              <a:t> </a:t>
            </a:r>
            <a:r>
              <a:rPr lang="de-CH" dirty="0" err="1"/>
              <a:t>installation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09/10/2019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4061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Option 1: Anaconda platform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Download / install Anaconda for your OS: </a:t>
            </a:r>
            <a:r>
              <a:rPr lang="en-US" sz="2000" dirty="0">
                <a:hlinkClick r:id="rId3"/>
              </a:rPr>
              <a:t>https://www.anaconda.com/distribution/</a:t>
            </a:r>
            <a:endParaRPr lang="en-US" sz="2000" dirty="0"/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Installs Jupyter, Python, R (+ &gt;1’500 other packages)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Start notebook from Anaconda launcher</a:t>
            </a:r>
          </a:p>
          <a:p>
            <a:pPr marL="285522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Option 2: Python only installation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Download / install Python for your OS: </a:t>
            </a:r>
            <a:r>
              <a:rPr lang="en-US" sz="2000" dirty="0">
                <a:hlinkClick r:id="rId4"/>
              </a:rPr>
              <a:t>https://www.python.org/downloads/</a:t>
            </a:r>
            <a:endParaRPr lang="en-US" sz="2000" dirty="0"/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 the command line and type:</a:t>
            </a:r>
          </a:p>
          <a:p>
            <a:pPr lvl="2">
              <a:lnSpc>
                <a:spcPct val="130000"/>
              </a:lnSpc>
              <a:buClr>
                <a:schemeClr val="bg2"/>
              </a:buClr>
            </a:pPr>
            <a:r>
              <a:rPr lang="en-US" sz="2000" i="1" dirty="0">
                <a:latin typeface="Helvetica Oblique" pitchFamily="2" charset="0"/>
              </a:rPr>
              <a:t>pip install --upgrade pip</a:t>
            </a:r>
          </a:p>
          <a:p>
            <a:pPr lvl="2">
              <a:lnSpc>
                <a:spcPct val="130000"/>
              </a:lnSpc>
              <a:buClr>
                <a:schemeClr val="bg2"/>
              </a:buClr>
            </a:pPr>
            <a:r>
              <a:rPr lang="en-US" sz="2000" i="1" dirty="0">
                <a:latin typeface="Helvetica Oblique" pitchFamily="2" charset="0"/>
              </a:rPr>
              <a:t>pip install --upgrade </a:t>
            </a:r>
            <a:r>
              <a:rPr lang="en-US" sz="2000" i="1" dirty="0" err="1">
                <a:latin typeface="Helvetica Oblique" pitchFamily="2" charset="0"/>
              </a:rPr>
              <a:t>ipython</a:t>
            </a:r>
            <a:r>
              <a:rPr lang="en-US" sz="2000" i="1" dirty="0">
                <a:latin typeface="Helvetica Oblique" pitchFamily="2" charset="0"/>
              </a:rPr>
              <a:t> </a:t>
            </a:r>
            <a:r>
              <a:rPr lang="en-US" sz="2000" i="1" dirty="0" err="1">
                <a:latin typeface="Helvetica Oblique" pitchFamily="2" charset="0"/>
              </a:rPr>
              <a:t>jupyter</a:t>
            </a:r>
            <a:endParaRPr lang="en-US" sz="2000" i="1" dirty="0">
              <a:latin typeface="Helvetica Oblique" pitchFamily="2" charset="0"/>
            </a:endParaRP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 the command line and type: </a:t>
            </a:r>
            <a:r>
              <a:rPr lang="en-US" sz="2000" i="1" dirty="0" err="1">
                <a:latin typeface="Helvetica Oblique" pitchFamily="2" charset="0"/>
              </a:rPr>
              <a:t>jupyter</a:t>
            </a:r>
            <a:r>
              <a:rPr lang="en-US" sz="2000" i="1" dirty="0">
                <a:latin typeface="Helvetica Oblique" pitchFamily="2" charset="0"/>
              </a:rPr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106924148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lienmaster ETH Zuerich">
  <a:themeElements>
    <a:clrScheme name="ETH Zuerich - ETH 1">
      <a:dk1>
        <a:sysClr val="windowText" lastClr="000000"/>
      </a:dk1>
      <a:lt1>
        <a:sysClr val="window" lastClr="FFFFFF"/>
      </a:lt1>
      <a:dk2>
        <a:srgbClr val="1269B0"/>
      </a:dk2>
      <a:lt2>
        <a:srgbClr val="1F407A"/>
      </a:lt2>
      <a:accent1>
        <a:srgbClr val="72791C"/>
      </a:accent1>
      <a:accent2>
        <a:srgbClr val="91056A"/>
      </a:accent2>
      <a:accent3>
        <a:srgbClr val="6F6F64"/>
      </a:accent3>
      <a:accent4>
        <a:srgbClr val="A8322D"/>
      </a:accent4>
      <a:accent5>
        <a:srgbClr val="007A96"/>
      </a:accent5>
      <a:accent6>
        <a:srgbClr val="956013"/>
      </a:accent6>
      <a:hlink>
        <a:srgbClr val="1269B0"/>
      </a:hlink>
      <a:folHlink>
        <a:srgbClr val="8CB63C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 w="med" len="med"/>
          <a:tailEnd type="triangl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05507B5E4CF040B167F6CBFE4874BD" ma:contentTypeVersion="1" ma:contentTypeDescription="Create a new document." ma:contentTypeScope="" ma:versionID="0ceed1e9f6bd68cda2f45e548b81f384">
  <xsd:schema xmlns:xsd="http://www.w3.org/2001/XMLSchema" xmlns:xs="http://www.w3.org/2001/XMLSchema" xmlns:p="http://schemas.microsoft.com/office/2006/metadata/properties" xmlns:ns2="0b448389-d187-492d-a68e-d68e37afa788" targetNamespace="http://schemas.microsoft.com/office/2006/metadata/properties" ma:root="true" ma:fieldsID="57ada0adc2bc1a9320e5d2302c76ca6a" ns2:_="">
    <xsd:import namespace="0b448389-d187-492d-a68e-d68e37afa788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448389-d187-492d-a68e-d68e37afa78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DA7692-4659-4D27-A6D9-9BFCB546726A}">
  <ds:schemaRefs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0b448389-d187-492d-a68e-d68e37afa788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FD4F148B-A855-4300-B36B-8AD38A73C0B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A9315C8-E650-4DAA-A0BD-22F7440D44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b448389-d187-492d-a68e-d68e37afa7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9806</TotalTime>
  <Words>421</Words>
  <Application>Microsoft Macintosh PowerPoint</Application>
  <PresentationFormat>Widescreen</PresentationFormat>
  <Paragraphs>121</Paragraphs>
  <Slides>14</Slides>
  <Notes>10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Helvetica Oblique</vt:lpstr>
      <vt:lpstr>Wingdings</vt:lpstr>
      <vt:lpstr>Folienmaster ETH Zuerich</vt:lpstr>
      <vt:lpstr>Analyzing openBIS datasets with Jupyter &amp; MATLAB</vt:lpstr>
      <vt:lpstr>Why Jupyter notebooks?</vt:lpstr>
      <vt:lpstr>Why Jupyter notebooks?</vt:lpstr>
      <vt:lpstr>Why Jupyter notebooks?</vt:lpstr>
      <vt:lpstr>Jupyter notebook examples</vt:lpstr>
      <vt:lpstr>Jupyter notebook examples</vt:lpstr>
      <vt:lpstr>Options for running Jupyter notebooks</vt:lpstr>
      <vt:lpstr>Options for running Jupyter</vt:lpstr>
      <vt:lpstr>Local installation of Jupyter</vt:lpstr>
      <vt:lpstr>Combining openBIS &amp; Jupyter notebooks</vt:lpstr>
      <vt:lpstr>openBIS &amp; Jupyter</vt:lpstr>
      <vt:lpstr>openBIS &amp; Jupyter</vt:lpstr>
      <vt:lpstr>openBIS &amp; Jupyter</vt:lpstr>
      <vt:lpstr>Using openBIS with MATLAB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openBIS: </dc:title>
  <dc:creator>Caterina Barillari</dc:creator>
  <cp:lastModifiedBy>Henry Lütcke</cp:lastModifiedBy>
  <cp:revision>235</cp:revision>
  <dcterms:created xsi:type="dcterms:W3CDTF">2018-09-07T07:53:13Z</dcterms:created>
  <dcterms:modified xsi:type="dcterms:W3CDTF">2019-10-09T12:18:59Z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0x010100CF05507B5E4CF040B167F6CBFE4874BD</vt:lpwstr>
  </property>
</Properties>
</file>

<file path=docProps/thumbnail.jpeg>
</file>